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5" r:id="rId9"/>
    <p:sldId id="261" r:id="rId10"/>
    <p:sldId id="266" r:id="rId11"/>
    <p:sldId id="280" r:id="rId12"/>
    <p:sldId id="267" r:id="rId13"/>
    <p:sldId id="273" r:id="rId14"/>
    <p:sldId id="271" r:id="rId15"/>
    <p:sldId id="282" r:id="rId16"/>
    <p:sldId id="270" r:id="rId17"/>
    <p:sldId id="268" r:id="rId18"/>
    <p:sldId id="272" r:id="rId19"/>
    <p:sldId id="281" r:id="rId20"/>
    <p:sldId id="274" r:id="rId21"/>
    <p:sldId id="275" r:id="rId22"/>
    <p:sldId id="284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C400"/>
    <a:srgbClr val="82EE00"/>
    <a:srgbClr val="FFF638"/>
    <a:srgbClr val="6733FB"/>
    <a:srgbClr val="C7A9F3"/>
    <a:srgbClr val="FF1C27"/>
    <a:srgbClr val="5DB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3" autoAdjust="0"/>
    <p:restoredTop sz="94575" autoAdjust="0"/>
  </p:normalViewPr>
  <p:slideViewPr>
    <p:cSldViewPr>
      <p:cViewPr varScale="1">
        <p:scale>
          <a:sx n="108" d="100"/>
          <a:sy n="108" d="100"/>
        </p:scale>
        <p:origin x="-10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00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0.20408</cdr:x>
      <cdr:y>0.32834</cdr:y>
    </cdr:from>
    <cdr:to>
      <cdr:x>0.33673</cdr:x>
      <cdr:y>0.5785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524000" y="1600200"/>
          <a:ext cx="990600" cy="12192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0.21429</cdr:x>
      <cdr:y>0.32834</cdr:y>
    </cdr:from>
    <cdr:to>
      <cdr:x>0.32653</cdr:x>
      <cdr:y>0.59414</cdr:y>
    </cdr:to>
    <cdr:sp macro="" textlink="">
      <cdr:nvSpPr>
        <cdr:cNvPr id="3" name="Oval 2"/>
        <cdr:cNvSpPr/>
      </cdr:nvSpPr>
      <cdr:spPr>
        <a:xfrm xmlns:a="http://schemas.openxmlformats.org/drawingml/2006/main">
          <a:off x="1600200" y="1600200"/>
          <a:ext cx="838200" cy="12954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141CC-E8C9-4EA6-BECB-C3E80CD2E6BE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3D5B-0517-46E6-9744-61B54A21A7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4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62E715-E2C6-4908-B229-CEE8ABF6C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512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49092-BC38-4E55-B9C6-E26DCFF9F6E7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332B2-AEB0-459C-A868-72C791965455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565E9-5983-4D14-87F9-5C7A61A139DB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4262-07B2-4784-81FB-5C57AD000787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1A3CEE6-1BEE-4B66-B74B-8FB21A1666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A05D-D3FE-4607-AEAB-9804E78818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18AD7-3E47-4101-9139-BBA3F6B5CD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296E949-EA4E-42AC-96F9-E78FC35EBF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151ABB6-61A6-4238-AC6E-BDBEE8BF08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CB05-74CB-4A6C-99AC-C1310D00C9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7E8AD-341F-4280-B6E3-B6246AB254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9BAB950-76E3-4351-811A-5920319E36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43A96-51AE-46B2-A66E-43E4BF43BC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9968820-ABA5-4B5A-8B72-0A3BF13474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642A286-29F5-411A-9F57-FD05C5E4A8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E2C7128-F9E0-491C-9689-C63C6DC990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9ioMR8C9GI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lang/eng/patricia_kuhl_the_linguistic_genius_of_babie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9ioMR8C9GI" TargetMode="External"/><Relationship Id="rId2" Type="http://schemas.openxmlformats.org/officeDocument/2006/relationships/hyperlink" Target="http://www.youtube.com/watch?v=QCt1Wc8Kx4U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066800"/>
            <a:ext cx="6400800" cy="1828800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</a:rPr>
              <a:t>Lecture 1:  Basic </a:t>
            </a:r>
            <a:r>
              <a:rPr lang="en-US" altLang="en-US" sz="2800" i="1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</a:rPr>
              <a:t>Concepts in </a:t>
            </a:r>
            <a:r>
              <a:rPr lang="en-US" altLang="en-US" sz="28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</a:rPr>
              <a:t>Cognitive Development</a:t>
            </a:r>
            <a:endParaRPr lang="en-US" altLang="en-US" sz="2800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05200"/>
            <a:ext cx="5486400" cy="1524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</a:rPr>
              <a:t>Dr. Neil H. Schwartz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</a:rPr>
              <a:t>Department of Psychology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Times New Roman" pitchFamily="18" charset="0"/>
              </a:rPr>
              <a:t>Psych 353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Developmental Function &amp; Individual Differences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209800"/>
            <a:ext cx="8004175" cy="3846513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Development is studied in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stages </a:t>
            </a:r>
            <a:r>
              <a:rPr lang="en-US" altLang="en-US" dirty="0" smtClean="0">
                <a:latin typeface="Times New Roman" pitchFamily="18" charset="0"/>
              </a:rPr>
              <a:t>and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norms.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Important differences do exist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between</a:t>
            </a:r>
            <a:r>
              <a:rPr lang="en-US" altLang="en-US" dirty="0" smtClean="0">
                <a:latin typeface="Times New Roman" pitchFamily="18" charset="0"/>
              </a:rPr>
              <a:t> and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within </a:t>
            </a:r>
            <a:r>
              <a:rPr lang="en-US" altLang="en-US" dirty="0" smtClean="0">
                <a:latin typeface="Times New Roman" pitchFamily="18" charset="0"/>
              </a:rPr>
              <a:t>individuals.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FIVE “Truths” of Cognitive development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Times New Roman" pitchFamily="18" charset="0"/>
              </a:rPr>
              <a:t>Cognitive development proceeds as a result of the dynamic and reciprocal transaction of internal and external factors;</a:t>
            </a:r>
          </a:p>
          <a:p>
            <a:r>
              <a:rPr lang="en-US" altLang="en-US" dirty="0" smtClean="0">
                <a:latin typeface="Times New Roman" pitchFamily="18" charset="0"/>
              </a:rPr>
              <a:t>Cognitive development is constructed within social context</a:t>
            </a:r>
          </a:p>
          <a:p>
            <a:r>
              <a:rPr lang="en-US" altLang="en-US" dirty="0" smtClean="0">
                <a:latin typeface="Times New Roman" pitchFamily="18" charset="0"/>
              </a:rPr>
              <a:t>Cognitive development involves both stability and plasticity over time;</a:t>
            </a:r>
          </a:p>
          <a:p>
            <a:r>
              <a:rPr lang="en-US" altLang="en-US" dirty="0" smtClean="0">
                <a:latin typeface="Times New Roman" pitchFamily="18" charset="0"/>
              </a:rPr>
              <a:t>Cognitive development involves changes in the way information is represented;</a:t>
            </a:r>
          </a:p>
          <a:p>
            <a:pPr>
              <a:buNone/>
            </a:pPr>
            <a:r>
              <a:rPr lang="en-US" altLang="en-US" dirty="0" smtClean="0">
                <a:latin typeface="Times New Roman" pitchFamily="18" charset="0"/>
              </a:rPr>
              <a:t>and</a:t>
            </a:r>
          </a:p>
          <a:p>
            <a:r>
              <a:rPr lang="en-US" altLang="en-US" dirty="0" smtClean="0">
                <a:latin typeface="Times New Roman" pitchFamily="18" charset="0"/>
              </a:rPr>
              <a:t>Children develop increasing intentional control over their behavior and cognition</a:t>
            </a:r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Adaptive Constraints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Representational</a:t>
            </a:r>
            <a:r>
              <a:rPr lang="en-US" dirty="0" smtClean="0">
                <a:latin typeface="Times New Roman" pitchFamily="18" charset="0"/>
              </a:rPr>
              <a:t> – hardwired into brain, such as the nature of objects.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>
              <a:latin typeface="Times New Roman" pitchFamily="18" charset="0"/>
            </a:endParaRP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Architectural </a:t>
            </a:r>
            <a:r>
              <a:rPr lang="en-US" dirty="0" smtClean="0">
                <a:latin typeface="Times New Roman" pitchFamily="18" charset="0"/>
              </a:rPr>
              <a:t>– type and arrangement of neurons limit what information the brain can process, such as language.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>
              <a:latin typeface="Times New Roman" pitchFamily="18" charset="0"/>
            </a:endParaRP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</a:rPr>
              <a:t>Chronotopic</a:t>
            </a:r>
            <a:r>
              <a:rPr lang="en-US" dirty="0" smtClean="0">
                <a:latin typeface="Times New Roman" pitchFamily="18" charset="0"/>
              </a:rPr>
              <a:t> – neural readiness for different areas is on a timeline.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Evolution and Cognitive Development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Evolutionary theory’s influence on cognitive development: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>
                <a:latin typeface="Times New Roman" pitchFamily="18" charset="0"/>
              </a:rPr>
              <a:t>Evolutionary psychology provides explanations for both the </a:t>
            </a:r>
            <a:r>
              <a:rPr lang="en-US" sz="3200" dirty="0" smtClean="0">
                <a:latin typeface="Times New Roman" pitchFamily="18" charset="0"/>
              </a:rPr>
              <a:t>“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</a:rPr>
              <a:t>how</a:t>
            </a:r>
            <a:r>
              <a:rPr lang="en-US" sz="3200" dirty="0" smtClean="0">
                <a:latin typeface="Times New Roman" pitchFamily="18" charset="0"/>
              </a:rPr>
              <a:t>” </a:t>
            </a:r>
            <a:r>
              <a:rPr lang="en-US" sz="2400" dirty="0" smtClean="0">
                <a:latin typeface="Times New Roman" pitchFamily="18" charset="0"/>
              </a:rPr>
              <a:t>and</a:t>
            </a:r>
            <a:r>
              <a:rPr lang="en-US" sz="3200" dirty="0" smtClean="0">
                <a:latin typeface="Times New Roman" pitchFamily="18" charset="0"/>
              </a:rPr>
              <a:t> “</a:t>
            </a:r>
            <a:r>
              <a:rPr lang="en-US" sz="2400" dirty="0" smtClean="0">
                <a:solidFill>
                  <a:schemeClr val="accent1"/>
                </a:solidFill>
                <a:latin typeface="Times New Roman" pitchFamily="18" charset="0"/>
              </a:rPr>
              <a:t>why</a:t>
            </a:r>
            <a:r>
              <a:rPr lang="en-US" sz="3200" dirty="0" smtClean="0">
                <a:latin typeface="Times New Roman" pitchFamily="18" charset="0"/>
              </a:rPr>
              <a:t>” </a:t>
            </a:r>
            <a:r>
              <a:rPr lang="en-US" sz="2400" dirty="0" smtClean="0">
                <a:latin typeface="Times New Roman" pitchFamily="18" charset="0"/>
              </a:rPr>
              <a:t>questions about human behavior. </a:t>
            </a:r>
          </a:p>
          <a:p>
            <a:pPr marL="822960" lvl="2" indent="-182880" fontAlgn="auto">
              <a:spcAft>
                <a:spcPts val="0"/>
              </a:spcAft>
              <a:buClr>
                <a:schemeClr val="accent3"/>
              </a:buClr>
              <a:defRPr/>
            </a:pPr>
            <a:endParaRPr lang="en-US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Cognitive Flexibility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Stability</a:t>
            </a:r>
            <a:r>
              <a:rPr lang="en-US" dirty="0" smtClean="0">
                <a:latin typeface="Times New Roman" pitchFamily="18" charset="0"/>
              </a:rPr>
              <a:t>: degree to which one’s intelligence maintains its relative rank order compared to one’s peers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Plasticity</a:t>
            </a:r>
            <a:r>
              <a:rPr lang="en-US" dirty="0" smtClean="0">
                <a:latin typeface="Times New Roman" pitchFamily="18" charset="0"/>
              </a:rPr>
              <a:t>: degree of flexibility of a cognitive ability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developmental contextual model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1"/>
          </p:nvPr>
        </p:nvGraphicFramePr>
        <p:xfrm>
          <a:off x="533400" y="15240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533400" y="914400"/>
            <a:ext cx="7162800" cy="5943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" y="1219200"/>
            <a:ext cx="6705600" cy="5486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96200" y="3505200"/>
            <a:ext cx="83820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3429000"/>
            <a:ext cx="9144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43300" y="53339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43300" y="914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</a:t>
            </a:r>
            <a:r>
              <a:rPr lang="en-US" sz="1400" dirty="0" smtClean="0">
                <a:solidFill>
                  <a:schemeClr val="bg1"/>
                </a:solidFill>
              </a:rPr>
              <a:t>ociety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66800" y="1524000"/>
            <a:ext cx="6172200" cy="4953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9900" y="1219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C</a:t>
            </a:r>
            <a:r>
              <a:rPr lang="en-US" sz="1400" dirty="0" smtClean="0">
                <a:solidFill>
                  <a:srgbClr val="002060"/>
                </a:solidFill>
              </a:rPr>
              <a:t>ommunity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34000" y="3124200"/>
            <a:ext cx="1524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752600" y="3200400"/>
            <a:ext cx="68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638300" y="33147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1752600" y="3200400"/>
            <a:ext cx="762000" cy="76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676400" y="3200400"/>
            <a:ext cx="685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524000" y="33528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47800" y="32766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981200" y="3886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1676400" y="3276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00200" y="32766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352800" y="1752600"/>
            <a:ext cx="1447800" cy="1219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543300" y="1905000"/>
            <a:ext cx="1066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teachers</a:t>
            </a:r>
            <a:endParaRPr lang="en-US" sz="1000" b="1" dirty="0"/>
          </a:p>
        </p:txBody>
      </p:sp>
      <p:sp>
        <p:nvSpPr>
          <p:cNvPr id="50" name="Oval 49"/>
          <p:cNvSpPr/>
          <p:nvPr/>
        </p:nvSpPr>
        <p:spPr>
          <a:xfrm>
            <a:off x="3429000" y="2438400"/>
            <a:ext cx="1295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classmates</a:t>
            </a:r>
            <a:endParaRPr lang="en-US" sz="1000" b="1" dirty="0"/>
          </a:p>
        </p:txBody>
      </p:sp>
      <p:sp>
        <p:nvSpPr>
          <p:cNvPr id="51" name="Curved Right Arrow 50"/>
          <p:cNvSpPr/>
          <p:nvPr/>
        </p:nvSpPr>
        <p:spPr>
          <a:xfrm>
            <a:off x="3429000" y="2133600"/>
            <a:ext cx="198119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Right Arrow 51"/>
          <p:cNvSpPr/>
          <p:nvPr/>
        </p:nvSpPr>
        <p:spPr>
          <a:xfrm flipH="1" flipV="1">
            <a:off x="4495800" y="2057400"/>
            <a:ext cx="228600" cy="457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0" y="1520333"/>
            <a:ext cx="1943100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School </a:t>
            </a:r>
            <a:r>
              <a:rPr lang="en-US" sz="1100" dirty="0" smtClean="0">
                <a:solidFill>
                  <a:schemeClr val="bg1"/>
                </a:solidFill>
              </a:rPr>
              <a:t>Network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314700" y="3200400"/>
            <a:ext cx="1524000" cy="1143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429000" y="2971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Social </a:t>
            </a:r>
            <a:r>
              <a:rPr lang="en-US" sz="1100" dirty="0" smtClean="0">
                <a:solidFill>
                  <a:schemeClr val="bg1"/>
                </a:solidFill>
              </a:rPr>
              <a:t>network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3619500" y="3276600"/>
            <a:ext cx="9144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Parent peers</a:t>
            </a:r>
            <a:endParaRPr lang="en-US" sz="900" b="1" dirty="0"/>
          </a:p>
        </p:txBody>
      </p:sp>
      <p:sp>
        <p:nvSpPr>
          <p:cNvPr id="57" name="Oval 56"/>
          <p:cNvSpPr/>
          <p:nvPr/>
        </p:nvSpPr>
        <p:spPr>
          <a:xfrm>
            <a:off x="3581400" y="37338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525794" y="3810000"/>
            <a:ext cx="1101813" cy="2308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Child’s peers</a:t>
            </a:r>
            <a:endParaRPr lang="en-US" sz="900" b="1" dirty="0"/>
          </a:p>
        </p:txBody>
      </p:sp>
      <p:sp>
        <p:nvSpPr>
          <p:cNvPr id="59" name="Curved Right Arrow 58"/>
          <p:cNvSpPr/>
          <p:nvPr/>
        </p:nvSpPr>
        <p:spPr>
          <a:xfrm>
            <a:off x="3356249" y="3467100"/>
            <a:ext cx="228599" cy="4970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Right Arrow 59"/>
          <p:cNvSpPr/>
          <p:nvPr/>
        </p:nvSpPr>
        <p:spPr>
          <a:xfrm flipH="1" flipV="1">
            <a:off x="4512101" y="3536950"/>
            <a:ext cx="206828" cy="457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086100" y="4495800"/>
            <a:ext cx="1981200" cy="1066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48000" y="5715000"/>
            <a:ext cx="2057400" cy="762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05200" y="4572000"/>
            <a:ext cx="11430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Nonnuclear</a:t>
            </a:r>
          </a:p>
          <a:p>
            <a:pPr algn="ctr"/>
            <a:r>
              <a:rPr lang="en-US" sz="800" b="1" dirty="0" smtClean="0"/>
              <a:t>family</a:t>
            </a:r>
            <a:endParaRPr lang="en-US" sz="800" b="1" dirty="0"/>
          </a:p>
        </p:txBody>
      </p:sp>
      <p:sp>
        <p:nvSpPr>
          <p:cNvPr id="64" name="Oval 63"/>
          <p:cNvSpPr/>
          <p:nvPr/>
        </p:nvSpPr>
        <p:spPr>
          <a:xfrm>
            <a:off x="2971800" y="5029200"/>
            <a:ext cx="9144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siblings</a:t>
            </a:r>
            <a:endParaRPr lang="en-US" sz="800" b="1" dirty="0"/>
          </a:p>
        </p:txBody>
      </p:sp>
      <p:sp>
        <p:nvSpPr>
          <p:cNvPr id="65" name="Oval 64"/>
          <p:cNvSpPr/>
          <p:nvPr/>
        </p:nvSpPr>
        <p:spPr>
          <a:xfrm>
            <a:off x="4038600" y="5029200"/>
            <a:ext cx="8382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Parent spouse</a:t>
            </a:r>
            <a:endParaRPr lang="en-US" sz="8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086100" y="42672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Marriage network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9" name="Curved Right Arrow 68"/>
          <p:cNvSpPr/>
          <p:nvPr/>
        </p:nvSpPr>
        <p:spPr>
          <a:xfrm flipH="1" flipV="1">
            <a:off x="4572000" y="5867400"/>
            <a:ext cx="228600" cy="457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Curved Right Arrow 69"/>
          <p:cNvSpPr/>
          <p:nvPr/>
        </p:nvSpPr>
        <p:spPr>
          <a:xfrm>
            <a:off x="3200400" y="4724400"/>
            <a:ext cx="228599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Curved Right Arrow 70"/>
          <p:cNvSpPr/>
          <p:nvPr/>
        </p:nvSpPr>
        <p:spPr>
          <a:xfrm rot="15885411">
            <a:off x="3795294" y="5085100"/>
            <a:ext cx="282633" cy="6898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05200" y="55626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Work network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429000" y="5791200"/>
            <a:ext cx="12954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Immediate job associates</a:t>
            </a:r>
            <a:endParaRPr lang="en-US" sz="800" b="1" dirty="0"/>
          </a:p>
        </p:txBody>
      </p:sp>
      <p:sp>
        <p:nvSpPr>
          <p:cNvPr id="74" name="Oval 73"/>
          <p:cNvSpPr/>
          <p:nvPr/>
        </p:nvSpPr>
        <p:spPr>
          <a:xfrm>
            <a:off x="3390900" y="6172200"/>
            <a:ext cx="1371600" cy="22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Indirect job associates</a:t>
            </a:r>
            <a:endParaRPr lang="en-US" sz="800" b="1" dirty="0"/>
          </a:p>
        </p:txBody>
      </p:sp>
      <p:sp>
        <p:nvSpPr>
          <p:cNvPr id="75" name="Curved Right Arrow 74"/>
          <p:cNvSpPr/>
          <p:nvPr/>
        </p:nvSpPr>
        <p:spPr>
          <a:xfrm flipH="1" flipV="1">
            <a:off x="4724400" y="4800600"/>
            <a:ext cx="228600" cy="457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Curved Right Arrow 75"/>
          <p:cNvSpPr/>
          <p:nvPr/>
        </p:nvSpPr>
        <p:spPr>
          <a:xfrm>
            <a:off x="3200400" y="5867400"/>
            <a:ext cx="228599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24000" y="2667000"/>
            <a:ext cx="1219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  child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5544236" y="2287043"/>
            <a:ext cx="1295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     parent</a:t>
            </a:r>
            <a:endParaRPr lang="en-US" sz="1050" dirty="0"/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2057400" y="3886200"/>
            <a:ext cx="609600" cy="533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1219200" y="2590800"/>
            <a:ext cx="1600200" cy="2590800"/>
            <a:chOff x="1219200" y="2971800"/>
            <a:chExt cx="1600200" cy="1828800"/>
          </a:xfrm>
        </p:grpSpPr>
        <p:sp>
          <p:nvSpPr>
            <p:cNvPr id="17" name="Oval 16"/>
            <p:cNvSpPr/>
            <p:nvPr/>
          </p:nvSpPr>
          <p:spPr>
            <a:xfrm>
              <a:off x="1219200" y="2971800"/>
              <a:ext cx="1600200" cy="1828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16200000" flipH="1">
              <a:off x="1447800" y="3276600"/>
              <a:ext cx="838200" cy="381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1741394" y="3341594"/>
              <a:ext cx="860612" cy="2286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0800000" flipV="1">
              <a:off x="2057400" y="3429000"/>
              <a:ext cx="60960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295400" y="3505200"/>
              <a:ext cx="762000" cy="381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1219200" y="3886200"/>
              <a:ext cx="8382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17" idx="3"/>
            </p:cNvCxnSpPr>
            <p:nvPr/>
          </p:nvCxnSpPr>
          <p:spPr>
            <a:xfrm rot="5400000" flipH="1" flipV="1">
              <a:off x="1432182" y="3907562"/>
              <a:ext cx="646579" cy="60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1676400" y="4267200"/>
              <a:ext cx="914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" name="Straight Connector 121"/>
          <p:cNvCxnSpPr>
            <a:stCxn id="17" idx="6"/>
          </p:cNvCxnSpPr>
          <p:nvPr/>
        </p:nvCxnSpPr>
        <p:spPr>
          <a:xfrm flipH="1">
            <a:off x="2057400" y="38862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/>
          <p:cNvGrpSpPr/>
          <p:nvPr/>
        </p:nvGrpSpPr>
        <p:grpSpPr>
          <a:xfrm>
            <a:off x="5334000" y="2667000"/>
            <a:ext cx="1600200" cy="2286000"/>
            <a:chOff x="1219200" y="2971800"/>
            <a:chExt cx="1600200" cy="1828800"/>
          </a:xfrm>
        </p:grpSpPr>
        <p:sp>
          <p:nvSpPr>
            <p:cNvPr id="134" name="Oval 133"/>
            <p:cNvSpPr/>
            <p:nvPr/>
          </p:nvSpPr>
          <p:spPr>
            <a:xfrm>
              <a:off x="1219200" y="2971800"/>
              <a:ext cx="1600200" cy="18288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/>
            <p:cNvCxnSpPr/>
            <p:nvPr/>
          </p:nvCxnSpPr>
          <p:spPr>
            <a:xfrm rot="16200000" flipH="1">
              <a:off x="1447800" y="3276600"/>
              <a:ext cx="838200" cy="381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1714500" y="3390900"/>
              <a:ext cx="8382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0800000" flipV="1">
              <a:off x="2057400" y="3429000"/>
              <a:ext cx="609600" cy="4572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1295400" y="3505200"/>
              <a:ext cx="762000" cy="3810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1219200" y="3886200"/>
              <a:ext cx="8382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34" idx="3"/>
            </p:cNvCxnSpPr>
            <p:nvPr/>
          </p:nvCxnSpPr>
          <p:spPr>
            <a:xfrm rot="5400000" flipH="1" flipV="1">
              <a:off x="1432182" y="3907562"/>
              <a:ext cx="646579" cy="60385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16200000" flipH="1">
              <a:off x="1676400" y="4267200"/>
              <a:ext cx="914400" cy="1524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2" name="Straight Connector 151"/>
          <p:cNvCxnSpPr>
            <a:endCxn id="134" idx="6"/>
          </p:cNvCxnSpPr>
          <p:nvPr/>
        </p:nvCxnSpPr>
        <p:spPr>
          <a:xfrm>
            <a:off x="6172200" y="38100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6200000" flipH="1">
            <a:off x="6134100" y="3848100"/>
            <a:ext cx="68580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057400" y="3886200"/>
            <a:ext cx="68580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905000" y="2743200"/>
            <a:ext cx="346249" cy="1676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050" b="1" dirty="0" smtClean="0"/>
              <a:t>cognition</a:t>
            </a:r>
            <a:endParaRPr lang="en-US" sz="1050" b="1" dirty="0"/>
          </a:p>
        </p:txBody>
      </p:sp>
      <p:sp>
        <p:nvSpPr>
          <p:cNvPr id="159" name="TextBox 158"/>
          <p:cNvSpPr txBox="1"/>
          <p:nvPr/>
        </p:nvSpPr>
        <p:spPr>
          <a:xfrm rot="985973">
            <a:off x="2134261" y="2844139"/>
            <a:ext cx="338554" cy="9201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000" b="1" dirty="0" smtClean="0"/>
              <a:t>personality</a:t>
            </a:r>
            <a:endParaRPr lang="en-US" sz="1000" b="1" dirty="0"/>
          </a:p>
        </p:txBody>
      </p:sp>
      <p:sp>
        <p:nvSpPr>
          <p:cNvPr id="160" name="TextBox 159"/>
          <p:cNvSpPr txBox="1"/>
          <p:nvPr/>
        </p:nvSpPr>
        <p:spPr>
          <a:xfrm rot="19835665">
            <a:off x="2228922" y="3491397"/>
            <a:ext cx="718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Behavior</a:t>
            </a:r>
            <a:endParaRPr lang="en-US" sz="1000" b="1" dirty="0"/>
          </a:p>
        </p:txBody>
      </p:sp>
      <p:sp>
        <p:nvSpPr>
          <p:cNvPr id="161" name="TextBox 160"/>
          <p:cNvSpPr txBox="1"/>
          <p:nvPr/>
        </p:nvSpPr>
        <p:spPr>
          <a:xfrm rot="7579129">
            <a:off x="2263734" y="3767659"/>
            <a:ext cx="338554" cy="67941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1000" b="1" dirty="0" smtClean="0"/>
              <a:t>Demands</a:t>
            </a:r>
            <a:endParaRPr lang="en-US" sz="1000" b="1" dirty="0"/>
          </a:p>
        </p:txBody>
      </p:sp>
      <p:sp>
        <p:nvSpPr>
          <p:cNvPr id="162" name="TextBox 161"/>
          <p:cNvSpPr txBox="1"/>
          <p:nvPr/>
        </p:nvSpPr>
        <p:spPr>
          <a:xfrm rot="3588545">
            <a:off x="1745425" y="4503543"/>
            <a:ext cx="1444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health</a:t>
            </a:r>
            <a:endParaRPr lang="en-US" sz="1000" b="1" dirty="0"/>
          </a:p>
        </p:txBody>
      </p:sp>
      <p:sp>
        <p:nvSpPr>
          <p:cNvPr id="163" name="TextBox 162"/>
          <p:cNvSpPr txBox="1"/>
          <p:nvPr/>
        </p:nvSpPr>
        <p:spPr>
          <a:xfrm rot="17513089">
            <a:off x="1732732" y="4286231"/>
            <a:ext cx="388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Etc</a:t>
            </a:r>
            <a:endParaRPr lang="en-US" sz="1100" b="1" dirty="0"/>
          </a:p>
        </p:txBody>
      </p:sp>
      <p:sp>
        <p:nvSpPr>
          <p:cNvPr id="164" name="TextBox 163"/>
          <p:cNvSpPr txBox="1"/>
          <p:nvPr/>
        </p:nvSpPr>
        <p:spPr>
          <a:xfrm rot="19320752">
            <a:off x="1101297" y="4120731"/>
            <a:ext cx="11414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temperament</a:t>
            </a:r>
            <a:endParaRPr lang="en-US" sz="1000" b="1" dirty="0"/>
          </a:p>
        </p:txBody>
      </p:sp>
      <p:sp>
        <p:nvSpPr>
          <p:cNvPr id="165" name="TextBox 164"/>
          <p:cNvSpPr txBox="1"/>
          <p:nvPr/>
        </p:nvSpPr>
        <p:spPr>
          <a:xfrm rot="967354">
            <a:off x="1123419" y="3602464"/>
            <a:ext cx="1089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Development</a:t>
            </a:r>
          </a:p>
          <a:p>
            <a:r>
              <a:rPr lang="en-US" sz="1000" b="1" dirty="0" smtClean="0"/>
              <a:t>level</a:t>
            </a:r>
            <a:endParaRPr lang="en-US" sz="1000" b="1" dirty="0"/>
          </a:p>
        </p:txBody>
      </p:sp>
      <p:sp>
        <p:nvSpPr>
          <p:cNvPr id="166" name="TextBox 165"/>
          <p:cNvSpPr txBox="1"/>
          <p:nvPr/>
        </p:nvSpPr>
        <p:spPr>
          <a:xfrm rot="3759792">
            <a:off x="1208149" y="3303589"/>
            <a:ext cx="991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biology</a:t>
            </a:r>
            <a:endParaRPr lang="en-US" sz="11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1761332" y="229089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child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4571794">
            <a:off x="5652172" y="3170841"/>
            <a:ext cx="8223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cognition</a:t>
            </a:r>
            <a:endParaRPr lang="en-US" sz="1050" b="1" dirty="0"/>
          </a:p>
        </p:txBody>
      </p:sp>
      <p:sp>
        <p:nvSpPr>
          <p:cNvPr id="169" name="TextBox 168"/>
          <p:cNvSpPr txBox="1"/>
          <p:nvPr/>
        </p:nvSpPr>
        <p:spPr>
          <a:xfrm rot="17670057">
            <a:off x="6011607" y="3157290"/>
            <a:ext cx="8837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personality</a:t>
            </a:r>
            <a:endParaRPr lang="en-US" sz="1000" b="1" dirty="0"/>
          </a:p>
        </p:txBody>
      </p:sp>
      <p:sp>
        <p:nvSpPr>
          <p:cNvPr id="170" name="TextBox 169"/>
          <p:cNvSpPr txBox="1"/>
          <p:nvPr/>
        </p:nvSpPr>
        <p:spPr>
          <a:xfrm rot="19681924">
            <a:off x="6241932" y="3534455"/>
            <a:ext cx="8481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Behavior</a:t>
            </a:r>
            <a:endParaRPr lang="en-US" sz="1000" b="1" dirty="0"/>
          </a:p>
        </p:txBody>
      </p:sp>
      <p:sp>
        <p:nvSpPr>
          <p:cNvPr id="172" name="TextBox 171"/>
          <p:cNvSpPr txBox="1"/>
          <p:nvPr/>
        </p:nvSpPr>
        <p:spPr>
          <a:xfrm rot="1762143">
            <a:off x="6250065" y="4031612"/>
            <a:ext cx="796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Demands</a:t>
            </a:r>
            <a:endParaRPr lang="en-US" sz="1000" b="1" dirty="0"/>
          </a:p>
        </p:txBody>
      </p:sp>
      <p:sp>
        <p:nvSpPr>
          <p:cNvPr id="173" name="TextBox 172"/>
          <p:cNvSpPr txBox="1"/>
          <p:nvPr/>
        </p:nvSpPr>
        <p:spPr>
          <a:xfrm rot="3696494">
            <a:off x="6075783" y="4303516"/>
            <a:ext cx="663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Health</a:t>
            </a:r>
            <a:endParaRPr lang="en-US" sz="1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867400" y="4246602"/>
            <a:ext cx="22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Etc</a:t>
            </a:r>
            <a:endParaRPr lang="en-US" sz="1000" b="1" dirty="0"/>
          </a:p>
        </p:txBody>
      </p:sp>
      <p:sp>
        <p:nvSpPr>
          <p:cNvPr id="175" name="TextBox 174"/>
          <p:cNvSpPr txBox="1"/>
          <p:nvPr/>
        </p:nvSpPr>
        <p:spPr>
          <a:xfrm rot="18957116">
            <a:off x="5227870" y="4093527"/>
            <a:ext cx="10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Temperament</a:t>
            </a:r>
            <a:endParaRPr lang="en-US" sz="1000" b="1" dirty="0"/>
          </a:p>
        </p:txBody>
      </p:sp>
      <p:sp>
        <p:nvSpPr>
          <p:cNvPr id="176" name="TextBox 175"/>
          <p:cNvSpPr txBox="1"/>
          <p:nvPr/>
        </p:nvSpPr>
        <p:spPr>
          <a:xfrm rot="809137">
            <a:off x="5238447" y="3648506"/>
            <a:ext cx="924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Development level</a:t>
            </a:r>
            <a:endParaRPr lang="en-US" sz="1000" b="1" dirty="0"/>
          </a:p>
        </p:txBody>
      </p:sp>
      <p:sp>
        <p:nvSpPr>
          <p:cNvPr id="177" name="TextBox 176"/>
          <p:cNvSpPr txBox="1"/>
          <p:nvPr/>
        </p:nvSpPr>
        <p:spPr>
          <a:xfrm rot="3053294">
            <a:off x="5400390" y="3284556"/>
            <a:ext cx="7111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biology</a:t>
            </a:r>
            <a:endParaRPr lang="en-US" sz="1000" b="1" dirty="0"/>
          </a:p>
        </p:txBody>
      </p:sp>
      <p:cxnSp>
        <p:nvCxnSpPr>
          <p:cNvPr id="179" name="Straight Arrow Connector 178"/>
          <p:cNvCxnSpPr/>
          <p:nvPr/>
        </p:nvCxnSpPr>
        <p:spPr>
          <a:xfrm rot="10800000">
            <a:off x="4876800" y="2286000"/>
            <a:ext cx="685800" cy="533400"/>
          </a:xfrm>
          <a:prstGeom prst="straightConnector1">
            <a:avLst/>
          </a:prstGeom>
          <a:ln>
            <a:solidFill>
              <a:srgbClr val="6733F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rot="10800000" flipV="1">
            <a:off x="2514600" y="2209800"/>
            <a:ext cx="762000" cy="533400"/>
          </a:xfrm>
          <a:prstGeom prst="straightConnector1">
            <a:avLst/>
          </a:prstGeom>
          <a:ln>
            <a:solidFill>
              <a:srgbClr val="6733F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rot="5400000">
            <a:off x="4914900" y="5143500"/>
            <a:ext cx="914400" cy="6858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rot="10800000" flipV="1">
            <a:off x="5105400" y="4688035"/>
            <a:ext cx="381000" cy="3048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76" idx="1"/>
            <a:endCxn id="60" idx="0"/>
          </p:cNvCxnSpPr>
          <p:nvPr/>
        </p:nvCxnSpPr>
        <p:spPr>
          <a:xfrm flipH="1">
            <a:off x="4718929" y="3740737"/>
            <a:ext cx="532266" cy="37740"/>
          </a:xfrm>
          <a:prstGeom prst="straightConnector1">
            <a:avLst/>
          </a:prstGeom>
          <a:ln>
            <a:solidFill>
              <a:srgbClr val="6733FB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rot="10800000">
            <a:off x="4800600" y="2362200"/>
            <a:ext cx="685800" cy="533400"/>
          </a:xfrm>
          <a:prstGeom prst="straightConnector1">
            <a:avLst/>
          </a:prstGeom>
          <a:ln w="4127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rot="10800000" flipV="1">
            <a:off x="2667000" y="2438400"/>
            <a:ext cx="609600" cy="5334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rot="10800000">
            <a:off x="2819400" y="3429000"/>
            <a:ext cx="375813" cy="295592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rot="10800000">
            <a:off x="2666999" y="4692157"/>
            <a:ext cx="381000" cy="3048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rot="16200000" flipV="1">
            <a:off x="2362200" y="5105400"/>
            <a:ext cx="838200" cy="6858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ight Arrow 209"/>
          <p:cNvSpPr/>
          <p:nvPr/>
        </p:nvSpPr>
        <p:spPr>
          <a:xfrm rot="1387254" flipH="1">
            <a:off x="4638408" y="2620746"/>
            <a:ext cx="200104" cy="331705"/>
          </a:xfrm>
          <a:prstGeom prst="rightArrow">
            <a:avLst/>
          </a:prstGeom>
          <a:solidFill>
            <a:srgbClr val="6BC400"/>
          </a:solidFill>
          <a:ln>
            <a:solidFill>
              <a:srgbClr val="82EE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Curved Left Arrow 202"/>
          <p:cNvSpPr/>
          <p:nvPr/>
        </p:nvSpPr>
        <p:spPr>
          <a:xfrm>
            <a:off x="4876800" y="2743200"/>
            <a:ext cx="381000" cy="2133600"/>
          </a:xfrm>
          <a:prstGeom prst="curvedLeftArrow">
            <a:avLst/>
          </a:prstGeom>
          <a:solidFill>
            <a:srgbClr val="82EE00"/>
          </a:solidFill>
          <a:ln>
            <a:solidFill>
              <a:srgbClr val="82EE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1" name="Right Arrow 210"/>
          <p:cNvSpPr/>
          <p:nvPr/>
        </p:nvSpPr>
        <p:spPr>
          <a:xfrm rot="9215283" flipH="1">
            <a:off x="3171156" y="2567341"/>
            <a:ext cx="370186" cy="268347"/>
          </a:xfrm>
          <a:prstGeom prst="rightArrow">
            <a:avLst/>
          </a:prstGeom>
          <a:solidFill>
            <a:srgbClr val="6BC400"/>
          </a:solidFill>
          <a:ln>
            <a:solidFill>
              <a:srgbClr val="82EE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urved Left Arrow 205"/>
          <p:cNvSpPr/>
          <p:nvPr/>
        </p:nvSpPr>
        <p:spPr>
          <a:xfrm flipH="1">
            <a:off x="2819400" y="2667000"/>
            <a:ext cx="381000" cy="2057400"/>
          </a:xfrm>
          <a:prstGeom prst="curvedLeftArrow">
            <a:avLst>
              <a:gd name="adj1" fmla="val 36613"/>
              <a:gd name="adj2" fmla="val 50000"/>
              <a:gd name="adj3" fmla="val 25000"/>
            </a:avLst>
          </a:prstGeom>
          <a:solidFill>
            <a:srgbClr val="82EE00"/>
          </a:solidFill>
          <a:ln>
            <a:solidFill>
              <a:srgbClr val="82EE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9" name="Straight Arrow Connector 218"/>
          <p:cNvCxnSpPr/>
          <p:nvPr/>
        </p:nvCxnSpPr>
        <p:spPr>
          <a:xfrm rot="16200000" flipH="1">
            <a:off x="1752600" y="13716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rot="16200000" flipH="1">
            <a:off x="1828800" y="17526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 flipV="1">
            <a:off x="6172200" y="1449388"/>
            <a:ext cx="457200" cy="227012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6096000" y="1828800"/>
            <a:ext cx="457200" cy="227012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 rot="16200000" flipH="1">
            <a:off x="5715000" y="58674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rot="16200000" flipH="1">
            <a:off x="5715000" y="62484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rot="5400000">
            <a:off x="2057400" y="58674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rot="5400000">
            <a:off x="1447800" y="5943600"/>
            <a:ext cx="304800" cy="304800"/>
          </a:xfrm>
          <a:prstGeom prst="straightConnector1">
            <a:avLst/>
          </a:prstGeom>
          <a:ln w="349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>
            <a:off x="2667000" y="4495800"/>
            <a:ext cx="2667000" cy="1588"/>
          </a:xfrm>
          <a:prstGeom prst="straightConnector1">
            <a:avLst/>
          </a:prstGeom>
          <a:ln w="412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rot="5400000" flipH="1" flipV="1">
            <a:off x="4495800" y="3106132"/>
            <a:ext cx="2286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rot="5400000">
            <a:off x="3470548" y="3106132"/>
            <a:ext cx="229394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54" idx="5"/>
          </p:cNvCxnSpPr>
          <p:nvPr/>
        </p:nvCxnSpPr>
        <p:spPr>
          <a:xfrm flipV="1">
            <a:off x="4572001" y="4176012"/>
            <a:ext cx="43514" cy="319789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rot="5400000">
            <a:off x="3353197" y="4419203"/>
            <a:ext cx="304800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rot="5400000">
            <a:off x="3200797" y="5638403"/>
            <a:ext cx="304800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 rot="5400000" flipH="1" flipV="1">
            <a:off x="4414813" y="5643587"/>
            <a:ext cx="319788" cy="5413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4876800" y="3657600"/>
            <a:ext cx="374396" cy="38100"/>
          </a:xfrm>
          <a:prstGeom prst="straightConnector1">
            <a:avLst/>
          </a:prstGeom>
          <a:ln w="34925">
            <a:solidFill>
              <a:schemeClr val="tx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Dynamic Systems Approach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Cognitive changes are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emergent</a:t>
            </a:r>
            <a:r>
              <a:rPr lang="en-US" dirty="0" smtClean="0">
                <a:solidFill>
                  <a:srgbClr val="FF1C27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due to interaction among characteristics of structure and the environment.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Change is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nonlinear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Systems continually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self-organized, </a:t>
            </a:r>
            <a:r>
              <a:rPr lang="en-US" dirty="0" smtClean="0">
                <a:latin typeface="Times New Roman" pitchFamily="18" charset="0"/>
              </a:rPr>
              <a:t>transitioning from one stable state to another, known as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phase transition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1C27"/>
                </a:solidFill>
                <a:latin typeface="Times New Roman" pitchFamily="18" charset="0"/>
                <a:hlinkClick r:id="rId3"/>
              </a:rPr>
              <a:t>                       </a:t>
            </a:r>
            <a:endParaRPr lang="en-US" dirty="0" smtClean="0">
              <a:solidFill>
                <a:srgbClr val="FF1C27"/>
              </a:solidFill>
              <a:latin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Domain-general vs. Domain-specific abilities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Both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exist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Domain-general: cognition is influenced by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one set of factors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Domain-specific: different cognitive domains are controlled by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different brain functions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or areas of the brain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Changes in Cognitive Development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41513"/>
            <a:ext cx="8232775" cy="4459287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Representation</a:t>
            </a:r>
            <a:r>
              <a:rPr lang="en-US" dirty="0" smtClean="0">
                <a:latin typeface="Times New Roman" pitchFamily="18" charset="0"/>
              </a:rPr>
              <a:t>: Children and adults differ in the ways they represent information.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  Different techniques are particular to each stage of development.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Intentional Control</a:t>
            </a:r>
            <a:r>
              <a:rPr lang="en-US" dirty="0" smtClean="0">
                <a:latin typeface="Times New Roman" pitchFamily="18" charset="0"/>
              </a:rPr>
              <a:t>: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Children develop strategies to solve problems.  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Strategies are intentional, goal-directed mental operations designed to solve a problem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Stages of Development: Characteristics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Stages are defined by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qualitative</a:t>
            </a: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differences: changes in type, often subjectively perceived as different.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There is</a:t>
            </a:r>
            <a:r>
              <a:rPr lang="en-US" dirty="0" smtClean="0">
                <a:solidFill>
                  <a:srgbClr val="FF1C27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discontinuity</a:t>
            </a:r>
            <a:r>
              <a:rPr lang="en-US" dirty="0" smtClean="0">
                <a:latin typeface="Times New Roman" pitchFamily="18" charset="0"/>
              </a:rPr>
              <a:t> from one stage to the next as different behaviors appear at once.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Homogeneity </a:t>
            </a:r>
            <a:r>
              <a:rPr lang="en-US" dirty="0" smtClean="0">
                <a:latin typeface="Times New Roman" pitchFamily="18" charset="0"/>
              </a:rPr>
              <a:t>of cognitive function is seen in stage related functions being done in the same way.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962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</a:t>
            </a: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Preliminary Assumptions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305800" cy="1752600"/>
          </a:xfrm>
        </p:spPr>
        <p:txBody>
          <a:bodyPr>
            <a:normAutofit/>
          </a:bodyPr>
          <a:lstStyle/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latin typeface="Times New Roman" pitchFamily="18" charset="0"/>
              </a:rPr>
              <a:t>Experience is essential in the development of thinking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latin typeface="Times New Roman" pitchFamily="18" charset="0"/>
              </a:rPr>
              <a:t>It takes nearly 20 years to develop an adult nervous system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 smtClean="0">
                <a:latin typeface="Times New Roman" pitchFamily="18" charset="0"/>
              </a:rPr>
              <a:t>Cognition develops quantitatively and qualitatively during the life-span.  That is,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3810000"/>
            <a:ext cx="812323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lvl="2">
              <a:buFontTx/>
              <a:buChar char="•"/>
            </a:pPr>
            <a:r>
              <a:rPr lang="en-US" altLang="en-US" sz="2000" dirty="0">
                <a:latin typeface="Times New Roman" pitchFamily="18" charset="0"/>
              </a:rPr>
              <a:t>You don’t just know more but think quite differently over time.</a:t>
            </a:r>
          </a:p>
          <a:p>
            <a:pPr lvl="2"/>
            <a:r>
              <a:rPr lang="en-US" altLang="en-US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4267200"/>
            <a:ext cx="57912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en-US" altLang="en-US" sz="2000" dirty="0">
                <a:latin typeface="Times New Roman" pitchFamily="18" charset="0"/>
              </a:rPr>
              <a:t>The changes take place by virtue of: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-152400" y="4800600"/>
            <a:ext cx="8839200" cy="461665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en-US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</a:t>
            </a:r>
            <a:r>
              <a:rPr lang="en-US" altLang="en-US" sz="2000" dirty="0"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developmental function</a:t>
            </a:r>
            <a:r>
              <a:rPr lang="en-US" altLang="en-US" dirty="0" smtClean="0">
                <a:latin typeface="Times New Roman" pitchFamily="18" charset="0"/>
              </a:rPr>
              <a:t>- </a:t>
            </a:r>
            <a:r>
              <a:rPr lang="en-US" altLang="en-US" sz="2000" dirty="0" smtClean="0">
                <a:latin typeface="Times New Roman" pitchFamily="18" charset="0"/>
              </a:rPr>
              <a:t>the </a:t>
            </a:r>
            <a:r>
              <a:rPr lang="en-US" altLang="en-US" sz="2000" dirty="0">
                <a:latin typeface="Times New Roman" pitchFamily="18" charset="0"/>
              </a:rPr>
              <a:t>form cognition takes  over </a:t>
            </a:r>
            <a:r>
              <a:rPr lang="en-US" altLang="en-US" sz="2000" dirty="0" smtClean="0">
                <a:latin typeface="Times New Roman" pitchFamily="18" charset="0"/>
              </a:rPr>
              <a:t>time</a:t>
            </a: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-152400" y="5546725"/>
            <a:ext cx="8376159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lvl="2">
              <a:defRPr/>
            </a:pP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Individual differences</a:t>
            </a:r>
            <a:r>
              <a:rPr lang="en-US" altLang="en-US" dirty="0" smtClean="0">
                <a:latin typeface="Times New Roman" pitchFamily="18" charset="0"/>
              </a:rPr>
              <a:t>-</a:t>
            </a:r>
            <a:r>
              <a:rPr lang="en-US" altLang="en-US" sz="2000" dirty="0">
                <a:latin typeface="Times New Roman" pitchFamily="18" charset="0"/>
              </a:rPr>
              <a:t>variations among people at any </a:t>
            </a:r>
          </a:p>
          <a:p>
            <a:pPr lvl="2">
              <a:defRPr/>
            </a:pPr>
            <a:r>
              <a:rPr lang="en-US" altLang="en-US" sz="2000" dirty="0">
                <a:latin typeface="Times New Roman" pitchFamily="18" charset="0"/>
              </a:rPr>
              <a:t>	given developmental period.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4" grpId="0" autoUpdateAnimBg="0"/>
      <p:bldP spid="5125" grpId="0" autoUpdateAnimBg="0"/>
      <p:bldP spid="5126" grpId="0" animBg="1" autoUpdateAnimBg="0"/>
      <p:bldP spid="512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Evolutionary Psychology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41513"/>
            <a:ext cx="8156575" cy="4383087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Cognitive development is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contextual </a:t>
            </a:r>
          </a:p>
          <a:p>
            <a:pPr marL="548640" lvl="1" indent="-18288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548640" lvl="1" indent="-18288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Cognition is shaped by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domain-specific brain modules</a:t>
            </a:r>
            <a:r>
              <a:rPr lang="en-US" dirty="0" smtClean="0">
                <a:latin typeface="Times New Roman" pitchFamily="18" charset="0"/>
              </a:rPr>
              <a:t>, and as such, function varies by each module.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371600"/>
            <a:ext cx="8537575" cy="4684713"/>
          </a:xfrm>
        </p:spPr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Because of domain-specificity, representational, architectural, and </a:t>
            </a:r>
            <a:r>
              <a:rPr lang="en-US" dirty="0" err="1" smtClean="0">
                <a:latin typeface="Times New Roman" pitchFamily="18" charset="0"/>
              </a:rPr>
              <a:t>chronotopic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constraints </a:t>
            </a:r>
            <a:r>
              <a:rPr lang="en-US" dirty="0" smtClean="0">
                <a:latin typeface="Times New Roman" pitchFamily="18" charset="0"/>
              </a:rPr>
              <a:t>on cognition, </a:t>
            </a:r>
            <a:r>
              <a:rPr lang="en-US" smtClean="0">
                <a:latin typeface="Times New Roman" pitchFamily="18" charset="0"/>
              </a:rPr>
              <a:t>learning becomes more facilitated.</a:t>
            </a: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Constraints allow the learner to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 filter </a:t>
            </a:r>
            <a:r>
              <a:rPr lang="en-US" dirty="0" smtClean="0">
                <a:latin typeface="Times New Roman" pitchFamily="18" charset="0"/>
              </a:rPr>
              <a:t>and focus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</a:rPr>
              <a:t>attention</a:t>
            </a:r>
            <a:r>
              <a:rPr lang="en-US" dirty="0" smtClean="0">
                <a:latin typeface="Times New Roman" pitchFamily="18" charset="0"/>
              </a:rPr>
              <a:t> on what is important to learn.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http://www.ted.com/talks/lang/eng/patricia_kuhl_the_linguistic_genius_of_babies.html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hlinkClick r:id="rId2"/>
              </a:rPr>
              <a:t>http://www.youtube.com/watch?v=QCt1Wc8Kx4U&amp;feature=related</a:t>
            </a:r>
            <a:endParaRPr lang="en-US" altLang="en-US" dirty="0" smtClean="0">
              <a:latin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1C27"/>
                </a:solidFill>
                <a:latin typeface="Times New Roman" pitchFamily="18" charset="0"/>
                <a:hlinkClick r:id="rId3"/>
              </a:rPr>
              <a:t>http://www.youtube.com/watch?v=h9ioMR8C9GI</a:t>
            </a:r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</a:t>
            </a: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Cognition:  A Conceptual Description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848600" cy="4873752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It is what laypersons call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thinking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It is not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directly observable</a:t>
            </a:r>
            <a:r>
              <a:rPr lang="en-US" altLang="en-US" dirty="0" smtClean="0">
                <a:latin typeface="Times New Roman" pitchFamily="18" charset="0"/>
              </a:rPr>
              <a:t>, but implied from behavior.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It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real</a:t>
            </a:r>
            <a:r>
              <a:rPr lang="en-US" altLang="en-US" dirty="0" smtClean="0">
                <a:latin typeface="Times New Roman" pitchFamily="18" charset="0"/>
              </a:rPr>
              <a:t> and it exists.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Cognition includes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conscious </a:t>
            </a:r>
            <a:r>
              <a:rPr lang="en-US" altLang="en-US" dirty="0" smtClean="0">
                <a:latin typeface="Times New Roman" pitchFamily="18" charset="0"/>
              </a:rPr>
              <a:t>and deliberate acts and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non-deliberate processes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It is comprised of different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types of activities.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 lIns="92075" tIns="46038" rIns="92075" bIns="46038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</a:t>
            </a: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Those activities consist of: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acquiring, comprehending and modifying information.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developing, executing and evaluating plans. (macro-mechanism)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giving meaning to things we perceive. (micro-mechanism)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forming concepts and classifying stimuli.  (micro-mechanism)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sz="2800" dirty="0" smtClean="0">
              <a:latin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4676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Cognition:  Its Development over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Cognition has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structure and function.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Cognition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changes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</a:rPr>
              <a:t>in both structure and function over time.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Change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perpetual.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Developmental progression is an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interaction </a:t>
            </a:r>
            <a:r>
              <a:rPr lang="en-US" altLang="en-US" dirty="0" smtClean="0">
                <a:latin typeface="Times New Roman" pitchFamily="18" charset="0"/>
              </a:rPr>
              <a:t>of biology and experience.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Developmental progression moves from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simple</a:t>
            </a:r>
            <a:r>
              <a:rPr lang="en-US" altLang="en-US" sz="2800" dirty="0" smtClean="0">
                <a:solidFill>
                  <a:srgbClr val="5DBACA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to</a:t>
            </a:r>
            <a:r>
              <a:rPr lang="en-US" altLang="en-US" sz="2800" dirty="0" smtClean="0">
                <a:solidFill>
                  <a:srgbClr val="5DBACA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complex</a:t>
            </a:r>
            <a:r>
              <a:rPr lang="en-US" altLang="en-US" sz="2800" dirty="0" smtClean="0">
                <a:latin typeface="Times New Roman" pitchFamily="18" charset="0"/>
              </a:rPr>
              <a:t>, </a:t>
            </a:r>
            <a:r>
              <a:rPr lang="en-US" altLang="en-US" dirty="0" smtClean="0">
                <a:latin typeface="Times New Roman" pitchFamily="18" charset="0"/>
              </a:rPr>
              <a:t>and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incomplete to complete</a:t>
            </a:r>
            <a:r>
              <a:rPr lang="en-US" altLang="en-US" sz="2800" dirty="0" smtClean="0">
                <a:latin typeface="Times New Roman" pitchFamily="18" charset="0"/>
              </a:rPr>
              <a:t>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Development is an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active </a:t>
            </a:r>
            <a:r>
              <a:rPr lang="en-US" altLang="en-US" dirty="0" smtClean="0">
                <a:latin typeface="Times New Roman" pitchFamily="18" charset="0"/>
              </a:rPr>
              <a:t>process.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1000"/>
            <a:ext cx="5029200" cy="609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000" b="0" i="1" cap="small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Structure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52600" y="990600"/>
            <a:ext cx="7543800" cy="3505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altLang="en-US" dirty="0"/>
              <a:t>Refers to the framework of</a:t>
            </a:r>
            <a:r>
              <a:rPr lang="en-US" altLang="en-US" dirty="0">
                <a:solidFill>
                  <a:srgbClr val="FF1C27"/>
                </a:solidFill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Times New Roman" pitchFamily="18" charset="0"/>
              </a:rPr>
              <a:t>knowledge</a:t>
            </a:r>
            <a:r>
              <a:rPr lang="en-US" altLang="en-US" dirty="0"/>
              <a:t> that </a:t>
            </a:r>
            <a:r>
              <a:rPr lang="en-US" altLang="en-US" dirty="0">
                <a:solidFill>
                  <a:schemeClr val="accent1"/>
                </a:solidFill>
                <a:latin typeface="Times New Roman" pitchFamily="18" charset="0"/>
              </a:rPr>
              <a:t>underlies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behavior</a:t>
            </a:r>
            <a:r>
              <a:rPr lang="en-US" altLang="en-US" dirty="0" smtClean="0"/>
              <a:t>. Ex. knowledge </a:t>
            </a:r>
            <a:r>
              <a:rPr lang="en-US" altLang="en-US" dirty="0"/>
              <a:t>comprised of how to put one leg in front of another to walk </a:t>
            </a:r>
            <a:r>
              <a:rPr lang="en-US" altLang="en-US" dirty="0" smtClean="0"/>
              <a:t>or </a:t>
            </a:r>
            <a:r>
              <a:rPr lang="en-US" altLang="en-US" dirty="0"/>
              <a:t>knowledge of how to solve a calculus problem, </a:t>
            </a:r>
          </a:p>
          <a:p>
            <a:r>
              <a:rPr lang="en-US" altLang="en-US" dirty="0"/>
              <a:t>Or how to program a VCR or set the table for dinner.</a:t>
            </a:r>
          </a:p>
          <a:p>
            <a:r>
              <a:rPr lang="en-US" altLang="en-US" dirty="0"/>
              <a:t>Cognition organizes this knowledge.  </a:t>
            </a:r>
          </a:p>
          <a:p>
            <a:r>
              <a:rPr lang="en-US" altLang="en-US" dirty="0"/>
              <a:t>It is probably a neural network, and network of networks.</a:t>
            </a:r>
          </a:p>
          <a:p>
            <a:endParaRPr lang="en-US" altLang="en-US" b="1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67000" y="4114800"/>
            <a:ext cx="4191000" cy="609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altLang="en-US" sz="3000" i="1" cap="small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Function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981200" y="4876800"/>
            <a:ext cx="6019800" cy="184665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altLang="en-US" dirty="0">
                <a:latin typeface="Times New Roman" pitchFamily="18" charset="0"/>
              </a:rPr>
              <a:t>Refers to what </a:t>
            </a:r>
            <a:r>
              <a:rPr lang="en-US" altLang="en-US" dirty="0">
                <a:solidFill>
                  <a:schemeClr val="accent1"/>
                </a:solidFill>
                <a:latin typeface="Times New Roman" pitchFamily="18" charset="0"/>
              </a:rPr>
              <a:t>we do </a:t>
            </a:r>
            <a:r>
              <a:rPr lang="en-US" altLang="en-US" dirty="0">
                <a:latin typeface="Times New Roman" pitchFamily="18" charset="0"/>
              </a:rPr>
              <a:t>with the cognitive system.  </a:t>
            </a:r>
          </a:p>
          <a:p>
            <a:r>
              <a:rPr lang="en-US" altLang="en-US" dirty="0">
                <a:latin typeface="Times New Roman" pitchFamily="18" charset="0"/>
              </a:rPr>
              <a:t>Perception, memory, reasoning, judgment, problem solving.</a:t>
            </a:r>
          </a:p>
          <a:p>
            <a:endParaRPr lang="en-US" altLang="en-US" sz="1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  <p:bldP spid="11270" grpId="0" autoUpdateAnimBg="0"/>
      <p:bldP spid="112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Cognition:  Its Development over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Structure and function of cognition during development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bi-directional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Environmental stimulation and actions of a structure itself can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change the structure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Changes in structure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change the functions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Functions are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limited</a:t>
            </a:r>
            <a:r>
              <a:rPr lang="en-US" altLang="en-US" dirty="0" smtClean="0">
                <a:latin typeface="Times New Roman" pitchFamily="18" charset="0"/>
              </a:rPr>
              <a:t> by structures’ capability.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Function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necessary for development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Aspects of development are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inter-related</a:t>
            </a:r>
            <a:r>
              <a:rPr lang="en-US" altLang="en-US" dirty="0" smtClean="0">
                <a:latin typeface="Times New Roman" pitchFamily="18" charset="0"/>
              </a:rPr>
              <a:t> and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integrated</a:t>
            </a:r>
            <a:r>
              <a:rPr lang="en-US" altLang="en-US" dirty="0" smtClean="0">
                <a:solidFill>
                  <a:srgbClr val="FF1C27"/>
                </a:solidFill>
                <a:latin typeface="Times New Roman" pitchFamily="18" charset="0"/>
              </a:rPr>
              <a:t>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Development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sequential </a:t>
            </a:r>
            <a:r>
              <a:rPr lang="en-US" altLang="en-US" dirty="0" smtClean="0">
                <a:latin typeface="Times New Roman" pitchFamily="18" charset="0"/>
              </a:rPr>
              <a:t>but not continuous.  It is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discontinuous.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dirty="0" smtClean="0">
              <a:solidFill>
                <a:srgbClr val="FF1C27"/>
              </a:solidFill>
              <a:latin typeface="Times New Roman" pitchFamily="18" charset="0"/>
            </a:endParaRP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Children will use a developmental accomplishment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over and over</a:t>
            </a:r>
            <a:r>
              <a:rPr lang="en-US" altLang="en-US" dirty="0" smtClean="0">
                <a:latin typeface="Times New Roman" pitchFamily="18" charset="0"/>
              </a:rPr>
              <a:t> once it is acquired.</a:t>
            </a:r>
          </a:p>
          <a:p>
            <a:pPr marL="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8613" y="2474913"/>
            <a:ext cx="8208962" cy="2630487"/>
          </a:xfrm>
        </p:spPr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Children will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give cues </a:t>
            </a:r>
            <a:r>
              <a:rPr lang="en-US" altLang="en-US" dirty="0" smtClean="0">
                <a:latin typeface="Times New Roman" pitchFamily="18" charset="0"/>
              </a:rPr>
              <a:t>to their environment that they are ready to move to the next developmental level.</a:t>
            </a:r>
          </a:p>
          <a:p>
            <a:pPr marL="274320" fontAlgn="auto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</a:endParaRPr>
          </a:p>
          <a:p>
            <a:pPr marL="274320" fontAlgn="auto">
              <a:spcAft>
                <a:spcPts val="0"/>
              </a:spcAft>
              <a:defRPr/>
            </a:pPr>
            <a:r>
              <a:rPr lang="en-US" altLang="en-US" dirty="0" smtClean="0">
                <a:latin typeface="Times New Roman" pitchFamily="18" charset="0"/>
              </a:rPr>
              <a:t>Children will </a:t>
            </a: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</a:rPr>
              <a:t>seek out stimulation </a:t>
            </a:r>
            <a:r>
              <a:rPr lang="en-US" altLang="en-US" dirty="0" smtClean="0">
                <a:latin typeface="Times New Roman" pitchFamily="18" charset="0"/>
              </a:rPr>
              <a:t>in order to develop.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9342</TotalTime>
  <Words>934</Words>
  <Application>Microsoft Office PowerPoint</Application>
  <PresentationFormat>On-screen Show (4:3)</PresentationFormat>
  <Paragraphs>178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Lecture 1:  Basic Concepts in Cognitive Development</vt:lpstr>
      <vt:lpstr>             Preliminary Assumptions</vt:lpstr>
      <vt:lpstr>     Cognition:  A Conceptual Description</vt:lpstr>
      <vt:lpstr>          Those activities consist of:</vt:lpstr>
      <vt:lpstr>Cognition:  Its Development over Time</vt:lpstr>
      <vt:lpstr>PowerPoint Presentation</vt:lpstr>
      <vt:lpstr>Cognition:  Its Development over Time</vt:lpstr>
      <vt:lpstr>PowerPoint Presentation</vt:lpstr>
      <vt:lpstr>PowerPoint Presentation</vt:lpstr>
      <vt:lpstr>Developmental Function &amp; Individual Differences</vt:lpstr>
      <vt:lpstr>FIVE “Truths” of Cognitive development</vt:lpstr>
      <vt:lpstr>Adaptive Constraints</vt:lpstr>
      <vt:lpstr>Evolution and Cognitive Development</vt:lpstr>
      <vt:lpstr>Cognitive Flexibility</vt:lpstr>
      <vt:lpstr>A developmental contextual model</vt:lpstr>
      <vt:lpstr>Dynamic Systems Approach</vt:lpstr>
      <vt:lpstr>Domain-general vs. Domain-specific abilities</vt:lpstr>
      <vt:lpstr>Changes in Cognitive Development</vt:lpstr>
      <vt:lpstr>Stages of Development: Characteristics</vt:lpstr>
      <vt:lpstr>Evolutionary Psychology </vt:lpstr>
      <vt:lpstr>PowerPoint Presentation</vt:lpstr>
      <vt:lpstr>PowerPoint Presentation</vt:lpstr>
      <vt:lpstr>PowerPoint Presentation</vt:lpstr>
    </vt:vector>
  </TitlesOfParts>
  <Company>Cognitive Design and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 Basic Concepts in Cognitive Development</dc:title>
  <dc:creator>Neil Schwartz</dc:creator>
  <cp:lastModifiedBy>Schwartz, Neil</cp:lastModifiedBy>
  <cp:revision>166</cp:revision>
  <dcterms:created xsi:type="dcterms:W3CDTF">2000-08-25T10:36:06Z</dcterms:created>
  <dcterms:modified xsi:type="dcterms:W3CDTF">2013-09-10T19:09:08Z</dcterms:modified>
</cp:coreProperties>
</file>